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02" autoAdjust="0"/>
  </p:normalViewPr>
  <p:slideViewPr>
    <p:cSldViewPr>
      <p:cViewPr>
        <p:scale>
          <a:sx n="150" d="100"/>
          <a:sy n="150" d="100"/>
        </p:scale>
        <p:origin x="-1290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104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139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47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444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619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090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249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925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371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057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79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8164E-A6BE-48BF-A438-FCF2273CAA2E}" type="datetimeFigureOut">
              <a:rPr lang="en-GB" smtClean="0"/>
              <a:t>12/11/2015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D7FF0-3090-457C-A738-D144929AF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9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Reaction network (5wt% Pt/SBA-15 140C, 4h, 40Bar H2)</a:t>
            </a:r>
            <a:endParaRPr lang="en-US" dirty="0"/>
          </a:p>
        </p:txBody>
      </p:sp>
      <p:sp>
        <p:nvSpPr>
          <p:cNvPr id="54304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4303" name="AutoShape 31"/>
          <p:cNvSpPr>
            <a:spLocks noChangeAspect="1" noChangeArrowheads="1" noTextEdit="1"/>
          </p:cNvSpPr>
          <p:nvPr/>
        </p:nvSpPr>
        <p:spPr bwMode="auto">
          <a:xfrm>
            <a:off x="2590800" y="2133609"/>
            <a:ext cx="3911600" cy="3095592"/>
          </a:xfrm>
          <a:prstGeom prst="rect">
            <a:avLst/>
          </a:prstGeom>
          <a:noFill/>
          <a:ln w="3175">
            <a:solidFill>
              <a:srgbClr val="7F7F7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302" name="Rectangle 30"/>
          <p:cNvSpPr>
            <a:spLocks noChangeAspect="1" noChangeArrowheads="1"/>
          </p:cNvSpPr>
          <p:nvPr/>
        </p:nvSpPr>
        <p:spPr bwMode="auto">
          <a:xfrm>
            <a:off x="2614291" y="2640279"/>
            <a:ext cx="1137100" cy="363177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84434" tIns="42219" rIns="84434" bIns="42219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D-glucose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Conversion = 16.2%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301" name="Rectangle 29"/>
          <p:cNvSpPr>
            <a:spLocks noChangeArrowheads="1"/>
          </p:cNvSpPr>
          <p:nvPr/>
        </p:nvSpPr>
        <p:spPr bwMode="auto">
          <a:xfrm>
            <a:off x="5318317" y="2636912"/>
            <a:ext cx="1137100" cy="36571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99"/>
            </a:solidFill>
            <a:miter lim="800000"/>
            <a:headEnd/>
            <a:tailEnd/>
          </a:ln>
        </p:spPr>
        <p:txBody>
          <a:bodyPr vert="horz" wrap="square" lIns="84434" tIns="42219" rIns="84434" bIns="42219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D-fructose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Conversion = 21.1%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300" name="Rectangle 28"/>
          <p:cNvSpPr>
            <a:spLocks noChangeAspect="1" noChangeArrowheads="1"/>
          </p:cNvSpPr>
          <p:nvPr/>
        </p:nvSpPr>
        <p:spPr bwMode="auto">
          <a:xfrm>
            <a:off x="2614291" y="4362602"/>
            <a:ext cx="1137100" cy="362542"/>
          </a:xfrm>
          <a:prstGeom prst="rect">
            <a:avLst/>
          </a:prstGeom>
          <a:solidFill>
            <a:srgbClr val="FFFFFF"/>
          </a:solidFill>
          <a:ln w="127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84434" tIns="42219" rIns="84434" bIns="42219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D-sorbitol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Conversion = 5.8%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99" name="Rectangle 27"/>
          <p:cNvSpPr>
            <a:spLocks noChangeAspect="1" noChangeArrowheads="1"/>
          </p:cNvSpPr>
          <p:nvPr/>
        </p:nvSpPr>
        <p:spPr bwMode="auto">
          <a:xfrm>
            <a:off x="5311333" y="4362602"/>
            <a:ext cx="1137100" cy="36254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84434" tIns="42219" rIns="84434" bIns="42219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D-mannitol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Conversion = Trace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98" name="AutoShape 26"/>
          <p:cNvSpPr>
            <a:spLocks noChangeShapeType="1"/>
          </p:cNvSpPr>
          <p:nvPr/>
        </p:nvSpPr>
        <p:spPr bwMode="auto">
          <a:xfrm flipV="1">
            <a:off x="3750757" y="2647264"/>
            <a:ext cx="1576449" cy="1905"/>
          </a:xfrm>
          <a:prstGeom prst="straightConnector1">
            <a:avLst/>
          </a:prstGeom>
          <a:noFill/>
          <a:ln w="6350">
            <a:solidFill>
              <a:srgbClr val="FF0000"/>
            </a:solidFill>
            <a:round/>
            <a:headEnd/>
            <a:tailEnd type="stealth" w="sm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7" name="AutoShape 25"/>
          <p:cNvSpPr>
            <a:spLocks noChangeShapeType="1"/>
          </p:cNvSpPr>
          <p:nvPr/>
        </p:nvSpPr>
        <p:spPr bwMode="auto">
          <a:xfrm>
            <a:off x="3183159" y="3003456"/>
            <a:ext cx="2697042" cy="1338529"/>
          </a:xfrm>
          <a:prstGeom prst="straightConnector1">
            <a:avLst/>
          </a:prstGeom>
          <a:noFill/>
          <a:ln w="6350">
            <a:solidFill>
              <a:srgbClr val="FF0000"/>
            </a:solidFill>
            <a:round/>
            <a:headEnd/>
            <a:tailEnd type="stealth" w="sm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6" name="AutoShape 24"/>
          <p:cNvSpPr>
            <a:spLocks noChangeShapeType="1"/>
          </p:cNvSpPr>
          <p:nvPr/>
        </p:nvSpPr>
        <p:spPr bwMode="auto">
          <a:xfrm>
            <a:off x="3183159" y="3003457"/>
            <a:ext cx="635" cy="1371600"/>
          </a:xfrm>
          <a:prstGeom prst="straightConnector1">
            <a:avLst/>
          </a:prstGeom>
          <a:noFill/>
          <a:ln w="6350">
            <a:solidFill>
              <a:srgbClr val="FF0000"/>
            </a:solidFill>
            <a:round/>
            <a:headEnd/>
            <a:tailEnd type="stealth" w="sm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5" name="AutoShape 23"/>
          <p:cNvSpPr>
            <a:spLocks noChangeShapeType="1"/>
          </p:cNvSpPr>
          <p:nvPr/>
        </p:nvSpPr>
        <p:spPr bwMode="auto">
          <a:xfrm flipH="1">
            <a:off x="3750757" y="2986949"/>
            <a:ext cx="1576449" cy="1270"/>
          </a:xfrm>
          <a:prstGeom prst="straightConnector1">
            <a:avLst/>
          </a:prstGeom>
          <a:noFill/>
          <a:ln w="6350">
            <a:solidFill>
              <a:srgbClr val="000099"/>
            </a:solidFill>
            <a:round/>
            <a:headEnd/>
            <a:tailEnd type="stealth" w="sm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4" name="AutoShape 22"/>
          <p:cNvSpPr>
            <a:spLocks noChangeShapeType="1"/>
          </p:cNvSpPr>
          <p:nvPr/>
        </p:nvSpPr>
        <p:spPr bwMode="auto">
          <a:xfrm flipH="1">
            <a:off x="3159085" y="3005995"/>
            <a:ext cx="2728100" cy="1354222"/>
          </a:xfrm>
          <a:prstGeom prst="straightConnector1">
            <a:avLst/>
          </a:prstGeom>
          <a:noFill/>
          <a:ln w="6350">
            <a:solidFill>
              <a:srgbClr val="000099"/>
            </a:solidFill>
            <a:round/>
            <a:headEnd/>
            <a:tailEnd type="stealth" w="sm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3" name="AutoShape 21"/>
          <p:cNvSpPr>
            <a:spLocks noChangeShapeType="1"/>
          </p:cNvSpPr>
          <p:nvPr/>
        </p:nvSpPr>
        <p:spPr bwMode="auto">
          <a:xfrm flipH="1">
            <a:off x="5880201" y="3005996"/>
            <a:ext cx="6984" cy="1371600"/>
          </a:xfrm>
          <a:prstGeom prst="straightConnector1">
            <a:avLst/>
          </a:prstGeom>
          <a:noFill/>
          <a:ln w="6350">
            <a:solidFill>
              <a:srgbClr val="000099"/>
            </a:solidFill>
            <a:round/>
            <a:headEnd/>
            <a:tailEnd type="stealth" w="sm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2" name="AutoShape 20"/>
          <p:cNvSpPr>
            <a:spLocks noChangeShapeType="1"/>
          </p:cNvSpPr>
          <p:nvPr/>
        </p:nvSpPr>
        <p:spPr bwMode="auto">
          <a:xfrm flipH="1">
            <a:off x="3750757" y="4709160"/>
            <a:ext cx="1569465" cy="1905"/>
          </a:xfrm>
          <a:prstGeom prst="straightConnector1">
            <a:avLst/>
          </a:prstGeom>
          <a:noFill/>
          <a:ln w="6350">
            <a:solidFill>
              <a:srgbClr val="000000"/>
            </a:solidFill>
            <a:round/>
            <a:headEnd/>
            <a:tailEnd type="stealth" w="sm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1" name="AutoShape 19"/>
          <p:cNvSpPr>
            <a:spLocks noChangeShapeType="1"/>
          </p:cNvSpPr>
          <p:nvPr/>
        </p:nvSpPr>
        <p:spPr bwMode="auto">
          <a:xfrm>
            <a:off x="3750757" y="4365104"/>
            <a:ext cx="1569465" cy="1270"/>
          </a:xfrm>
          <a:prstGeom prst="straightConnector1">
            <a:avLst/>
          </a:prstGeom>
          <a:noFill/>
          <a:ln w="6350">
            <a:solidFill>
              <a:srgbClr val="00B050"/>
            </a:solidFill>
            <a:round/>
            <a:headEnd/>
            <a:tailEnd type="stealth" w="sm" len="lg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290" name="Rectangle 18"/>
          <p:cNvSpPr>
            <a:spLocks noChangeArrowheads="1"/>
          </p:cNvSpPr>
          <p:nvPr/>
        </p:nvSpPr>
        <p:spPr bwMode="auto">
          <a:xfrm>
            <a:off x="3821865" y="2721550"/>
            <a:ext cx="1377726" cy="185398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horz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New York"/>
                <a:cs typeface="Times New Roman" pitchFamily="18" charset="0"/>
              </a:rPr>
              <a:t>Isomerization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3750757" y="4453587"/>
            <a:ext cx="1465977" cy="181589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horz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New York"/>
                <a:cs typeface="Times New Roman" pitchFamily="18" charset="0"/>
              </a:rPr>
              <a:t>Isomerization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8" name="Rectangle 16"/>
          <p:cNvSpPr>
            <a:spLocks noChangeArrowheads="1"/>
          </p:cNvSpPr>
          <p:nvPr/>
        </p:nvSpPr>
        <p:spPr bwMode="auto">
          <a:xfrm>
            <a:off x="5684556" y="3401961"/>
            <a:ext cx="275545" cy="575877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eaVert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New York"/>
                <a:cs typeface="Times New Roman" pitchFamily="18" charset="0"/>
              </a:rPr>
              <a:t>+ H</a:t>
            </a:r>
            <a:r>
              <a:rPr kumimoji="0" lang="en-US" sz="800" b="0" i="0" u="none" strike="noStrike" cap="none" normalizeH="0" baseline="-3000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New York"/>
                <a:cs typeface="Times New Roman" pitchFamily="18" charset="0"/>
              </a:rPr>
              <a:t>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3139113" y="3376475"/>
            <a:ext cx="283164" cy="592385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eaVert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New York"/>
                <a:cs typeface="Times New Roman" pitchFamily="18" charset="0"/>
              </a:rPr>
              <a:t>+ H</a:t>
            </a:r>
            <a:r>
              <a:rPr kumimoji="0" lang="en-US" sz="800" b="0" i="0" u="none" strike="no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New York"/>
                <a:cs typeface="Times New Roman" pitchFamily="18" charset="0"/>
              </a:rPr>
              <a:t>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6" name="Rectangle 14"/>
          <p:cNvSpPr>
            <a:spLocks noChangeArrowheads="1"/>
          </p:cNvSpPr>
          <p:nvPr/>
        </p:nvSpPr>
        <p:spPr bwMode="auto">
          <a:xfrm>
            <a:off x="3546347" y="3274851"/>
            <a:ext cx="765051" cy="346034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horz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New York"/>
                <a:cs typeface="Times New Roman" pitchFamily="18" charset="0"/>
              </a:rPr>
              <a:t>+ H</a:t>
            </a:r>
            <a:r>
              <a:rPr kumimoji="0" lang="en-US" sz="800" b="0" i="0" u="none" strike="noStrike" cap="none" normalizeH="0" baseline="-3000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New York"/>
                <a:cs typeface="Times New Roman" pitchFamily="18" charset="0"/>
              </a:rPr>
              <a:t>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5104416" y="3310180"/>
            <a:ext cx="501569" cy="229208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horz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New York"/>
                <a:cs typeface="Times New Roman" pitchFamily="18" charset="0"/>
              </a:rPr>
              <a:t>+ H</a:t>
            </a:r>
            <a:r>
              <a:rPr kumimoji="0" lang="en-US" sz="800" b="0" i="0" u="none" strike="noStrike" cap="none" normalizeH="0" baseline="-3000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New York"/>
                <a:cs typeface="Times New Roman" pitchFamily="18" charset="0"/>
              </a:rPr>
              <a:t>2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>
            <a:off x="3751392" y="2333729"/>
            <a:ext cx="1575814" cy="360003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horz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FF0000"/>
                </a:solidFill>
                <a:latin typeface="Arial" pitchFamily="34" charset="0"/>
                <a:ea typeface="New York"/>
                <a:cs typeface="Arial" pitchFamily="34" charset="0"/>
              </a:rPr>
              <a:t>Selectivity = 12.2%</a:t>
            </a:r>
            <a:endParaRPr lang="en-US"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Initial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rate</a:t>
            </a:r>
            <a:r>
              <a:rPr kumimoji="0" lang="en-US" sz="8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 </a:t>
            </a:r>
            <a:r>
              <a:rPr kumimoji="0" lang="en-US" sz="800" b="0" i="0" u="none" strike="noStrike" cap="none" normalizeH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= 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0.084 mmol/h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New York"/>
              <a:cs typeface="Arial" pitchFamily="34" charset="0"/>
            </a:endParaRPr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3751284" y="2956470"/>
            <a:ext cx="1536451" cy="203811"/>
          </a:xfrm>
          <a:prstGeom prst="rect">
            <a:avLst/>
          </a:prstGeom>
          <a:solidFill>
            <a:srgbClr val="FFFF00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horz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Initial rate </a:t>
            </a: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= 0.041 mmol/h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ea typeface="New York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Selectivity = 4.2%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2919045" y="2995622"/>
            <a:ext cx="356811" cy="1359974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eaVert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Initial rate = 0.138 mmol/h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Selectivity = 28.5%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4797545" y="3793674"/>
            <a:ext cx="870444" cy="336510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horz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Trace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3251418" y="3518744"/>
            <a:ext cx="1187712" cy="470595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horz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>
                <a:solidFill>
                  <a:srgbClr val="000099"/>
                </a:solidFill>
                <a:latin typeface="Arial" pitchFamily="34" charset="0"/>
                <a:ea typeface="New York"/>
                <a:cs typeface="Arial" pitchFamily="34" charset="0"/>
              </a:rPr>
              <a:t>Selectivity = 9.9%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Initial rate = 0.072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mmol/h</a:t>
            </a: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5903752" y="3002628"/>
            <a:ext cx="324432" cy="1339357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eaVert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srgbClr val="000099"/>
                </a:solidFill>
                <a:latin typeface="Arial" pitchFamily="34" charset="0"/>
                <a:ea typeface="New York"/>
                <a:cs typeface="Arial" pitchFamily="34" charset="0"/>
              </a:rPr>
              <a:t>Selectivity = 5.5</a:t>
            </a:r>
            <a:r>
              <a:rPr lang="en-US" sz="800" dirty="0" smtClean="0">
                <a:solidFill>
                  <a:srgbClr val="000099"/>
                </a:solidFill>
                <a:latin typeface="Arial" pitchFamily="34" charset="0"/>
                <a:ea typeface="New York"/>
                <a:cs typeface="Arial" pitchFamily="34" charset="0"/>
              </a:rPr>
              <a:t>%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rgbClr val="000099"/>
                </a:solidFill>
                <a:latin typeface="Arial" pitchFamily="34" charset="0"/>
                <a:ea typeface="New York"/>
                <a:cs typeface="Arial" pitchFamily="34" charset="0"/>
              </a:rPr>
              <a:t>Initial rate = 0.117 </a:t>
            </a:r>
            <a:r>
              <a:rPr lang="en-US" sz="800" dirty="0" err="1" smtClean="0">
                <a:solidFill>
                  <a:srgbClr val="000099"/>
                </a:solidFill>
                <a:latin typeface="Arial" pitchFamily="34" charset="0"/>
                <a:ea typeface="New York"/>
                <a:cs typeface="Arial" pitchFamily="34" charset="0"/>
              </a:rPr>
              <a:t>mmol</a:t>
            </a:r>
            <a:r>
              <a:rPr lang="en-US" sz="800" dirty="0" smtClean="0">
                <a:solidFill>
                  <a:srgbClr val="000099"/>
                </a:solidFill>
                <a:latin typeface="Arial" pitchFamily="34" charset="0"/>
                <a:ea typeface="New York"/>
                <a:cs typeface="Arial" pitchFamily="34" charset="0"/>
              </a:rPr>
              <a:t>/h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3757456" y="4077407"/>
            <a:ext cx="1482484" cy="176509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horz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Selectivity = 11.4%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Initial rate = 0.021 mmol/h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4277" name="Object 5"/>
          <p:cNvGraphicFramePr>
            <a:graphicFrameLocks/>
          </p:cNvGraphicFramePr>
          <p:nvPr/>
        </p:nvGraphicFramePr>
        <p:xfrm>
          <a:off x="5343078" y="2209800"/>
          <a:ext cx="1133926" cy="411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r:id="rId3" imgW="2753816" imgH="1103166" progId="Unknown">
                  <p:embed/>
                </p:oleObj>
              </mc:Choice>
              <mc:Fallback>
                <p:oleObj r:id="rId3" imgW="2753816" imgH="1103166" progId="Unknown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3078" y="2209800"/>
                        <a:ext cx="1133926" cy="411432"/>
                      </a:xfrm>
                      <a:prstGeom prst="rect">
                        <a:avLst/>
                      </a:prstGeom>
                      <a:solidFill>
                        <a:srgbClr val="D6E3B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76" name="Object 4"/>
          <p:cNvGraphicFramePr>
            <a:graphicFrameLocks/>
          </p:cNvGraphicFramePr>
          <p:nvPr/>
        </p:nvGraphicFramePr>
        <p:xfrm>
          <a:off x="2622545" y="2218689"/>
          <a:ext cx="1133926" cy="412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r:id="rId5" imgW="2544543" imgH="1080884" progId="Unknown">
                  <p:embed/>
                </p:oleObj>
              </mc:Choice>
              <mc:Fallback>
                <p:oleObj r:id="rId5" imgW="2544543" imgH="1080884" progId="Unknown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2545" y="2218689"/>
                        <a:ext cx="1133926" cy="412701"/>
                      </a:xfrm>
                      <a:prstGeom prst="rect">
                        <a:avLst/>
                      </a:prstGeom>
                      <a:solidFill>
                        <a:srgbClr val="D6E3B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75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2716069"/>
              </p:ext>
            </p:extLst>
          </p:nvPr>
        </p:nvGraphicFramePr>
        <p:xfrm>
          <a:off x="2618101" y="4745760"/>
          <a:ext cx="1133926" cy="411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r:id="rId7" imgW="2753816" imgH="1103166" progId="Unknown">
                  <p:embed/>
                </p:oleObj>
              </mc:Choice>
              <mc:Fallback>
                <p:oleObj r:id="rId7" imgW="2753816" imgH="1103166" progId="Unknown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8101" y="4745760"/>
                        <a:ext cx="1133926" cy="411432"/>
                      </a:xfrm>
                      <a:prstGeom prst="rect">
                        <a:avLst/>
                      </a:prstGeom>
                      <a:solidFill>
                        <a:srgbClr val="D6E3B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74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7848999"/>
              </p:ext>
            </p:extLst>
          </p:nvPr>
        </p:nvGraphicFramePr>
        <p:xfrm>
          <a:off x="5311333" y="4745760"/>
          <a:ext cx="1133926" cy="411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r:id="rId9" imgW="2753816" imgH="1103166" progId="Unknown">
                  <p:embed/>
                </p:oleObj>
              </mc:Choice>
              <mc:Fallback>
                <p:oleObj r:id="rId9" imgW="2753816" imgH="1103166" progId="Unknown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1333" y="4745760"/>
                        <a:ext cx="1133926" cy="411432"/>
                      </a:xfrm>
                      <a:prstGeom prst="rect">
                        <a:avLst/>
                      </a:prstGeom>
                      <a:solidFill>
                        <a:srgbClr val="D6E3B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1436583"/>
            <a:ext cx="1943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Need to put rates of production or conversion on</a:t>
            </a:r>
          </a:p>
          <a:p>
            <a:r>
              <a:rPr lang="en-GB" dirty="0" smtClean="0"/>
              <a:t>for all steps</a:t>
            </a:r>
            <a:r>
              <a:rPr lang="en-GB" dirty="0"/>
              <a:t>.</a:t>
            </a:r>
            <a:endParaRPr lang="en-GB" dirty="0" smtClean="0"/>
          </a:p>
        </p:txBody>
      </p:sp>
      <p:sp>
        <p:nvSpPr>
          <p:cNvPr id="35" name="Rectangle 9"/>
          <p:cNvSpPr>
            <a:spLocks noChangeArrowheads="1"/>
          </p:cNvSpPr>
          <p:nvPr/>
        </p:nvSpPr>
        <p:spPr bwMode="auto">
          <a:xfrm>
            <a:off x="4084287" y="4607089"/>
            <a:ext cx="870444" cy="336510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noFill/>
            <a:miter lim="800000"/>
            <a:headEnd/>
            <a:tailEnd/>
          </a:ln>
        </p:spPr>
        <p:txBody>
          <a:bodyPr vert="horz" wrap="square" lIns="84434" tIns="42219" rIns="84434" bIns="42219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New York"/>
                <a:cs typeface="Arial" pitchFamily="34" charset="0"/>
              </a:rPr>
              <a:t>X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588224" y="251373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092280" y="2329064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HUMINS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02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112</Words>
  <Application>Microsoft Office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Unknown</vt:lpstr>
      <vt:lpstr>Reaction network (5wt% Pt/SBA-15 140C, 4h, 40Bar H2)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Lee</dc:creator>
  <cp:lastModifiedBy>Karen</cp:lastModifiedBy>
  <cp:revision>72</cp:revision>
  <dcterms:created xsi:type="dcterms:W3CDTF">2015-09-05T16:33:28Z</dcterms:created>
  <dcterms:modified xsi:type="dcterms:W3CDTF">2015-11-12T11:43:53Z</dcterms:modified>
</cp:coreProperties>
</file>